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4800" b="1">
                <a:solidFill>
                  <a:srgbClr val="C9A84C"/>
                </a:solidFill>
              </a:defRPr>
            </a:pPr>
            <a:r>
              <a:t>مدينة التل الجديدة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2400" b="0">
                <a:solidFill>
                  <a:srgbClr val="FFFFFF"/>
                </a:solidFill>
              </a:defRPr>
            </a:pPr>
            <a:r>
              <a:t>رؤية مستدامة لمدينة المستقبل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84048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600" b="0">
                <a:solidFill>
                  <a:srgbClr val="AAAAAA"/>
                </a:solidFill>
              </a:defRPr>
            </a:pPr>
            <a:r>
              <a:t>مسابقة إعادة تخطيط مناطق التوزيع الإجباري</a:t>
            </a:r>
          </a:p>
          <a:p>
            <a:pPr algn="ctr">
              <a:spcAft>
                <a:spcPts val="600"/>
              </a:spcAft>
              <a:defRPr sz="1600" b="0">
                <a:solidFill>
                  <a:srgbClr val="AAAAAA"/>
                </a:solidFill>
              </a:defRPr>
            </a:pPr>
            <a:r>
              <a:t>506 هكتار | 113,850 نسمة | 22,770 وحدة سكنية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48640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400" b="0">
                <a:solidFill>
                  <a:srgbClr val="888888"/>
                </a:solidFill>
              </a:defRPr>
            </a:pPr>
            <a:r>
              <a:t>مجلس مدينة التل - محافظة ريف دمشق - 2026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828800"/>
            <a:ext cx="100584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4800" b="1">
                <a:solidFill>
                  <a:srgbClr val="C9A84C"/>
                </a:solidFill>
              </a:defRPr>
            </a:pPr>
            <a:r>
              <a:t>شكراً لاهتمامكم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65760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2000" b="0">
                <a:solidFill>
                  <a:srgbClr val="FFFFFF"/>
                </a:solidFill>
              </a:defRPr>
            </a:pPr>
            <a:r>
              <a:t>مدينة التل الجديدة</a:t>
            </a:r>
          </a:p>
          <a:p>
            <a:pPr algn="ctr">
              <a:spcAft>
                <a:spcPts val="600"/>
              </a:spcAft>
              <a:defRPr sz="2000" b="0">
                <a:solidFill>
                  <a:srgbClr val="FFFFFF"/>
                </a:solidFill>
              </a:defRPr>
            </a:pPr>
            <a:r>
              <a:t>رؤية مستدامة لمدينة المستقبل</a:t>
            </a:r>
          </a:p>
          <a:p>
            <a:pPr algn="ctr">
              <a:spcAft>
                <a:spcPts val="600"/>
              </a:spcAft>
              <a:defRPr sz="2000" b="0">
                <a:solidFill>
                  <a:srgbClr val="FFFFFF"/>
                </a:solidFill>
              </a:defRPr>
            </a:pPr>
            <a:r>
              <a:t>506 هكتار | 113,850 نسمة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600" b="0">
                <a:solidFill>
                  <a:srgbClr val="C9A84C"/>
                </a:solidFill>
              </a:defRPr>
            </a:pPr>
            <a:r>
              <a:t>https://altall.samour.ca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0E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2D5E3F"/>
                </a:solidFill>
              </a:defRPr>
            </a:pPr>
            <a:r>
              <a:t>الرؤية والمفهوم التخطيطي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666666"/>
                </a:solidFill>
              </a:defRPr>
            </a:pPr>
            <a:r>
              <a:t>مدينة الـ 15 دقيقة + الحي المتكامل + التنمية الموجهة بالنقل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3657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مدينة الـ 15 دقيقة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كل ساكن يصل لجميع احتياجاته خلال 15 دقيقة مشي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الحي المتكامل (Superblock)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وحدات سكنية محمية من المرور العابر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التنمية الموجهة بالنقل (TOD)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الكثافة الأعلى حول محاور النقل العام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الهوية الشامية المعاصرة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1A1A1A"/>
                </a:solidFill>
              </a:defRPr>
            </a:pPr>
            <a:r>
              <a:t>أفنية داخلية + مشربيات + حجر حوراني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تحليل الموقع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الموقع الجغرافي | المناخ | الطبوغرافيا | الرياح والشمس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5029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الموقع: شمال مدينة التل، جبال القلمون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الارتفاع: 800-900م فوق سطح البحر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المناخ: شبه جاف - متوسطي قاري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الرياح: غربية - جنوبية غربية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الإشعاع الشمسي: 5.0-5.5 kWh/m²/يوم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الأمطار: 200-350 مم/سنة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3 مناطق: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A: 445 هـ (المدينة الجديدة)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B: 54 هـ (توسع غربي)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C: 6.5 هـ (ملأ حضري جنوبي)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المخطط التنظيمي العام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مقياس 1:2000 - استعمالات الأراضي</a:t>
            </a:r>
          </a:p>
        </p:txBody>
      </p:sp>
      <p:pic>
        <p:nvPicPr>
          <p:cNvPr id="4" name="Picture 3" descr="01_master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011680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28600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سكن: 220 هـ (43.5%)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شوارع: 137 هـ (27.1%)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مساحات خضراء: 76 هـ (15%)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تعليم: 35.5 هـ (7%)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استثماري: 20 هـ (3.9%)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خدمات متنوعة: 17.6 هـ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22,770 وحدة سكنية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5,230 مقسم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4 أنماط بناء (A1-A4)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مخطط الارتفاعات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تدرج من الأطراف نحو المركز</a:t>
            </a:r>
          </a:p>
        </p:txBody>
      </p:sp>
      <p:pic>
        <p:nvPicPr>
          <p:cNvPr id="4" name="Picture 3" descr="03_building_heigh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011680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286000"/>
            <a:ext cx="54864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  <a:r>
              <a:t>2 طابق (9م) — فيلات الأطراف</a:t>
            </a:r>
          </a:p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  <a:r>
              <a:t>4-6 طابق (15-20م) — جماعي</a:t>
            </a:r>
          </a:p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  <a:r>
              <a:t>6-8 طابق (20-26م) — مختلط</a:t>
            </a:r>
          </a:p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  <a:r>
              <a:t>10-14 طابق (35-48م) — مركز المدينة</a:t>
            </a:r>
          </a:p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</a:p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  <a:r>
              <a:t>مبدأ TOD: الكثافة الأعلى</a:t>
            </a:r>
          </a:p>
          <a:p>
            <a:pPr algn="r">
              <a:spcAft>
                <a:spcPts val="600"/>
              </a:spcAft>
              <a:defRPr sz="1500" b="0">
                <a:solidFill>
                  <a:srgbClr val="FFFFFF"/>
                </a:solidFill>
              </a:defRPr>
            </a:pPr>
            <a:r>
              <a:t>حول محاور النقل العام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شبكة الطرق والمواصلات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102 كم شبكة طرقية | BRT | 21,200 موقف</a:t>
            </a:r>
          </a:p>
        </p:txBody>
      </p:sp>
      <p:pic>
        <p:nvPicPr>
          <p:cNvPr id="4" name="Picture 3" descr="04_road_hierarc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011680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28600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شرياني 40م + BRT: 12 كم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ثانوي 27م: 25 كم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محلي 16م: 40 كم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مشاة/دراجات 7م: 15 كم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3 محطات BRT كهربائية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10 دوارات + 5 تقاطعات مُشيَّرة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21,200 موقف (50% تحت أرض)</a:t>
            </a:r>
          </a:p>
          <a:p>
            <a:pPr algn="r">
              <a:spcAft>
                <a:spcPts val="600"/>
              </a:spcAft>
              <a:defRPr sz="1400" b="0">
                <a:solidFill>
                  <a:srgbClr val="FFFFFF"/>
                </a:solidFill>
              </a:defRPr>
            </a:pPr>
            <a:r>
              <a:t>20% شحن كهربائي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المقاطع التصميمية للطرق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3 أنواع طرق بتصميم متكامل</a:t>
            </a:r>
          </a:p>
        </p:txBody>
      </p:sp>
      <p:pic>
        <p:nvPicPr>
          <p:cNvPr id="4" name="Picture 3" descr="06a_section_40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011680"/>
            <a:ext cx="11430000" cy="1371600"/>
          </a:xfrm>
          <a:prstGeom prst="rect">
            <a:avLst/>
          </a:prstGeom>
        </p:spPr>
      </p:pic>
      <p:pic>
        <p:nvPicPr>
          <p:cNvPr id="5" name="Picture 4" descr="06b_section_27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474720"/>
            <a:ext cx="11430000" cy="1371600"/>
          </a:xfrm>
          <a:prstGeom prst="rect">
            <a:avLst/>
          </a:prstGeom>
        </p:spPr>
      </p:pic>
      <p:pic>
        <p:nvPicPr>
          <p:cNvPr id="6" name="Picture 5" descr="06c_section_16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029200"/>
            <a:ext cx="114300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الاستدامة والبنية التحتية الخضراء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طاقة متجددة | إدارة مياه ذكية | مدينة ذكية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الطاقة المتجددة: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حقل شمسي 40 هـ (80 MW)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أسطح مباني: 30 MW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إنتاج: 180 GWh/سنة (90% اكتفاء)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تخزين: 50 MWh بطاريات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إدارة المياه (WSUD):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تجميع أمطار: 50,000 م³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معالجة رمادية: 60% إعادة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محطة معالجة: 15,000 م³/يوم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28600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المساحات الخضراء (76 هـ):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حديقة مركزية 15 هـ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ممرات خضراء 15 كم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حزام أخضر 25م+ على M5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نباتات محلية مقاومة للجفاف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المدينة الذكية: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FTTH لكل مبنى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إنارة LED ذكية + IoT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شحن كهربائي 20%</a:t>
            </a:r>
          </a:p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• تبريد سلبي: كتلة حرارية + تهوية ليلية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D5E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36576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600" b="1">
                <a:solidFill>
                  <a:srgbClr val="C9A84C"/>
                </a:solidFill>
              </a:defRPr>
            </a:pPr>
            <a:r>
              <a:t>التحليل الإنشائي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800">
                <a:solidFill>
                  <a:srgbClr val="FFFFFF"/>
                </a:solidFill>
              </a:defRPr>
            </a:pPr>
            <a:r>
              <a:t>ACI 318-19 | زلزالي منطقة 2B | C30/37 + B420</a:t>
            </a:r>
          </a:p>
        </p:txBody>
      </p:sp>
      <p:pic>
        <p:nvPicPr>
          <p:cNvPr id="4" name="Picture 3" descr="a2_b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011680"/>
            <a:ext cx="3657600" cy="2743200"/>
          </a:xfrm>
          <a:prstGeom prst="rect">
            <a:avLst/>
          </a:prstGeom>
        </p:spPr>
      </p:pic>
      <p:pic>
        <p:nvPicPr>
          <p:cNvPr id="5" name="Picture 4" descr="a4_b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11680"/>
            <a:ext cx="3657600" cy="2743200"/>
          </a:xfrm>
          <a:prstGeom prst="rect">
            <a:avLst/>
          </a:prstGeom>
        </p:spPr>
      </p:pic>
      <p:pic>
        <p:nvPicPr>
          <p:cNvPr id="6" name="Picture 5" descr="a2_seism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79" y="2011680"/>
            <a:ext cx="3657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109728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 sz="1300" b="0">
                <a:solidFill>
                  <a:srgbClr val="FFFFFF"/>
                </a:solidFill>
              </a:defRPr>
            </a:pPr>
            <a:r>
              <a:t>A2 (6 طوابق): عمود 400×400, جسر 300×500, V=438kN | A4 (14 طابق): عمود 650×650, جسر 400×600, V=1,966kN + جدار قص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